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7"/>
  </p:handoutMasterIdLst>
  <p:sldIdLst>
    <p:sldId id="265" r:id="rId2"/>
    <p:sldId id="306" r:id="rId3"/>
    <p:sldId id="262" r:id="rId4"/>
    <p:sldId id="261" r:id="rId5"/>
    <p:sldId id="267" r:id="rId6"/>
    <p:sldId id="280" r:id="rId7"/>
    <p:sldId id="296" r:id="rId8"/>
    <p:sldId id="263" r:id="rId9"/>
    <p:sldId id="281" r:id="rId10"/>
    <p:sldId id="268" r:id="rId11"/>
    <p:sldId id="282" r:id="rId12"/>
    <p:sldId id="283" r:id="rId13"/>
    <p:sldId id="271" r:id="rId14"/>
    <p:sldId id="285" r:id="rId15"/>
    <p:sldId id="286" r:id="rId16"/>
    <p:sldId id="288" r:id="rId17"/>
    <p:sldId id="290" r:id="rId18"/>
    <p:sldId id="299" r:id="rId19"/>
    <p:sldId id="289" r:id="rId20"/>
    <p:sldId id="291" r:id="rId21"/>
    <p:sldId id="292" r:id="rId22"/>
    <p:sldId id="300" r:id="rId23"/>
    <p:sldId id="307" r:id="rId24"/>
    <p:sldId id="303" r:id="rId25"/>
    <p:sldId id="304" r:id="rId26"/>
    <p:sldId id="279" r:id="rId27"/>
    <p:sldId id="301" r:id="rId28"/>
    <p:sldId id="273" r:id="rId29"/>
    <p:sldId id="274" r:id="rId30"/>
    <p:sldId id="275" r:id="rId31"/>
    <p:sldId id="276" r:id="rId32"/>
    <p:sldId id="293" r:id="rId33"/>
    <p:sldId id="277" r:id="rId34"/>
    <p:sldId id="308" r:id="rId35"/>
    <p:sldId id="305" r:id="rId3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AD929-BC11-419B-9B2B-922B9C6EAABB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5A454-13E7-468B-AC03-E1D61CCFE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B3E5-070D-41BC-B454-BBBFFDF7F543}" type="datetimeFigureOut">
              <a:rPr lang="en-US" smtClean="0"/>
              <a:pPr/>
              <a:t>3/4/2014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157A6D2-339F-4DE6-BA7E-5ECAFA5EA5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B3E5-070D-41BC-B454-BBBFFDF7F543}" type="datetimeFigureOut">
              <a:rPr lang="en-US" smtClean="0"/>
              <a:pPr/>
              <a:t>3/4/2014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A6D2-339F-4DE6-BA7E-5ECAFA5EA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B3E5-070D-41BC-B454-BBBFFDF7F543}" type="datetimeFigureOut">
              <a:rPr lang="en-US" smtClean="0"/>
              <a:pPr/>
              <a:t>3/4/2014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A6D2-339F-4DE6-BA7E-5ECAFA5EA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B3E5-070D-41BC-B454-BBBFFDF7F543}" type="datetimeFigureOut">
              <a:rPr lang="en-US" smtClean="0"/>
              <a:pPr/>
              <a:t>3/4/2014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A6D2-339F-4DE6-BA7E-5ECAFA5EA5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B3E5-070D-41BC-B454-BBBFFDF7F543}" type="datetimeFigureOut">
              <a:rPr lang="en-US" smtClean="0"/>
              <a:pPr/>
              <a:t>3/4/2014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57A6D2-339F-4DE6-BA7E-5ECAFA5EA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B3E5-070D-41BC-B454-BBBFFDF7F543}" type="datetimeFigureOut">
              <a:rPr lang="en-US" smtClean="0"/>
              <a:pPr/>
              <a:t>3/4/2014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A6D2-339F-4DE6-BA7E-5ECAFA5EA5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B3E5-070D-41BC-B454-BBBFFDF7F543}" type="datetimeFigureOut">
              <a:rPr lang="en-US" smtClean="0"/>
              <a:pPr/>
              <a:t>3/4/2014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A6D2-339F-4DE6-BA7E-5ECAFA5EA5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B3E5-070D-41BC-B454-BBBFFDF7F543}" type="datetimeFigureOut">
              <a:rPr lang="en-US" smtClean="0"/>
              <a:pPr/>
              <a:t>3/4/2014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A6D2-339F-4DE6-BA7E-5ECAFA5EA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B3E5-070D-41BC-B454-BBBFFDF7F543}" type="datetimeFigureOut">
              <a:rPr lang="en-US" smtClean="0"/>
              <a:pPr/>
              <a:t>3/4/2014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A6D2-339F-4DE6-BA7E-5ECAFA5EA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B3E5-070D-41BC-B454-BBBFFDF7F543}" type="datetimeFigureOut">
              <a:rPr lang="en-US" smtClean="0"/>
              <a:pPr/>
              <a:t>3/4/2014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A6D2-339F-4DE6-BA7E-5ECAFA5EA5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B3E5-070D-41BC-B454-BBBFFDF7F543}" type="datetimeFigureOut">
              <a:rPr lang="en-US" smtClean="0"/>
              <a:pPr/>
              <a:t>3/4/2014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57A6D2-339F-4DE6-BA7E-5ECAFA5EA5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B6B3E5-070D-41BC-B454-BBBFFDF7F543}" type="datetimeFigureOut">
              <a:rPr lang="en-US" smtClean="0"/>
              <a:pPr/>
              <a:t>3/4/2014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157A6D2-339F-4DE6-BA7E-5ECAFA5EA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rstrait@gainesvilleisd.org" TargetMode="External"/><Relationship Id="rId2" Type="http://schemas.openxmlformats.org/officeDocument/2006/relationships/hyperlink" Target="mailto:smarkle@gainesvilleisd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wiles@gainesvilleisd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Gainesville High School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8</a:t>
            </a:r>
            <a:r>
              <a:rPr lang="en-US" sz="4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4800" b="1" dirty="0" smtClean="0">
                <a:solidFill>
                  <a:srgbClr val="FF0000"/>
                </a:solidFill>
              </a:rPr>
              <a:t> Grade Parent Meeting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Transition To High School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March 4, 2014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ENDORSEMENT AREA 2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Business &amp; Industry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AGRICULTURE:</a:t>
            </a:r>
          </a:p>
          <a:p>
            <a:pPr>
              <a:buNone/>
            </a:pP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	Principles of Agriculture</a:t>
            </a:r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	Floral Design</a:t>
            </a:r>
          </a:p>
          <a:p>
            <a:pPr>
              <a:buNone/>
            </a:pP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	Landscape Design &amp; Turf Management</a:t>
            </a:r>
          </a:p>
          <a:p>
            <a:pPr>
              <a:buNone/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	Horticulture Science</a:t>
            </a:r>
          </a:p>
          <a:p>
            <a:pPr>
              <a:buNone/>
            </a:pPr>
            <a:r>
              <a:rPr lang="en-US" b="1" dirty="0" smtClean="0"/>
              <a:t>AGRICULTURE:</a:t>
            </a:r>
          </a:p>
          <a:p>
            <a:pPr>
              <a:buNone/>
            </a:pP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	 Principles of Agriculture</a:t>
            </a:r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	 Livestock Prod./Small Animal Management</a:t>
            </a:r>
          </a:p>
          <a:p>
            <a:pPr>
              <a:buNone/>
            </a:pP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	 Veterinary Medical Application</a:t>
            </a:r>
          </a:p>
          <a:p>
            <a:pPr>
              <a:buNone/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	Career Preparation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ENDORSEMENT AREA 2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Business &amp; Industry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ARCHITECTURE &amp; CONSTRUCTION: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	Construction Technology</a:t>
            </a:r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	Building Maintenance Technology</a:t>
            </a:r>
          </a:p>
          <a:p>
            <a:pPr>
              <a:buNone/>
            </a:pP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	Adv. Building Maintenance Technology 2 </a:t>
            </a:r>
            <a:r>
              <a:rPr lang="en-US" dirty="0" err="1" smtClean="0"/>
              <a:t>crs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	Career Preparation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ARCHITECTURE &amp; CONSTRUCTION: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	Principles of Architecture (NCTC)</a:t>
            </a:r>
          </a:p>
          <a:p>
            <a:pPr>
              <a:buNone/>
            </a:pP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	Electrical Technology (NCTC)</a:t>
            </a:r>
          </a:p>
          <a:p>
            <a:pPr>
              <a:buNone/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	Advanced Electrical Technology (NCTC) 2 </a:t>
            </a:r>
            <a:r>
              <a:rPr lang="en-US" dirty="0" err="1" smtClean="0"/>
              <a:t>crs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ENDORSEMENT AREA 2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Business &amp; Industry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ARCHITECTURE &amp; CONSTRUCTION: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	Principles of Architecture (NCTC)</a:t>
            </a:r>
          </a:p>
          <a:p>
            <a:pPr>
              <a:buNone/>
            </a:pP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	HVAC/Refrigeration (NCTC)</a:t>
            </a:r>
          </a:p>
          <a:p>
            <a:pPr>
              <a:buNone/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	Advanced HVAC/Refrigeration (NCTC) 2 </a:t>
            </a:r>
            <a:r>
              <a:rPr lang="en-US" dirty="0" err="1" smtClean="0"/>
              <a:t>crs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ARTS &amp; COMMUNICATION:</a:t>
            </a:r>
          </a:p>
          <a:p>
            <a:pPr>
              <a:buNone/>
            </a:pP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	Principles of Arts, Audio/Video &amp; Comm.</a:t>
            </a:r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	Audio Video Production</a:t>
            </a:r>
          </a:p>
          <a:p>
            <a:pPr>
              <a:buNone/>
            </a:pP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	Advanced Audio Video Production – 2 </a:t>
            </a:r>
            <a:r>
              <a:rPr lang="en-US" dirty="0" err="1" smtClean="0"/>
              <a:t>crs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	Career Preparation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ENDORSEMENT AREA 2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Business &amp; Industry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ARTS &amp; COMMUNICATION:</a:t>
            </a:r>
          </a:p>
          <a:p>
            <a:pPr>
              <a:buNone/>
            </a:pP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	 Principles of Arts, Audio/Video &amp; Comm.</a:t>
            </a:r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	Graphic Design and Illustration</a:t>
            </a:r>
          </a:p>
          <a:p>
            <a:pPr>
              <a:buNone/>
            </a:pP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	Animation</a:t>
            </a:r>
          </a:p>
          <a:p>
            <a:pPr>
              <a:buNone/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	Advanced Animation 2 </a:t>
            </a:r>
            <a:r>
              <a:rPr lang="en-US" dirty="0" err="1" smtClean="0"/>
              <a:t>crs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HOSPITALITY/TOURISM:	</a:t>
            </a:r>
          </a:p>
          <a:p>
            <a:pPr>
              <a:buNone/>
            </a:pP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	Principles of Human Services</a:t>
            </a:r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	Hotel/Restaurant Management</a:t>
            </a:r>
          </a:p>
          <a:p>
            <a:pPr>
              <a:buNone/>
            </a:pP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	Lifetime Nutrition &amp; Wellness</a:t>
            </a:r>
          </a:p>
          <a:p>
            <a:pPr>
              <a:buNone/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	Culinary Arts 2 </a:t>
            </a:r>
            <a:r>
              <a:rPr lang="en-US" dirty="0" err="1" smtClean="0"/>
              <a:t>crs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ENDORSEMENT AREA 2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Business &amp; Industry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INFORMATION TECHNOLOGY:</a:t>
            </a:r>
          </a:p>
          <a:p>
            <a:pPr>
              <a:buNone/>
            </a:pP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	Principles of Information Technology</a:t>
            </a:r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	Computer Programming</a:t>
            </a:r>
          </a:p>
          <a:p>
            <a:pPr>
              <a:buNone/>
            </a:pP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	Advanced Computer Programming</a:t>
            </a:r>
          </a:p>
          <a:p>
            <a:pPr>
              <a:buNone/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	Career Preparation</a:t>
            </a:r>
          </a:p>
          <a:p>
            <a:pPr>
              <a:buNone/>
            </a:pPr>
            <a:r>
              <a:rPr lang="en-US" b="1" dirty="0" smtClean="0"/>
              <a:t>MANUFACTURING: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	Principles of Manufacturing (NCTC)</a:t>
            </a:r>
          </a:p>
          <a:p>
            <a:pPr>
              <a:buNone/>
            </a:pP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	Precision Metal Manufacturing (NCTC)</a:t>
            </a:r>
          </a:p>
          <a:p>
            <a:pPr>
              <a:buNone/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	Advanced Precision Metal Manufacturing 			(NCTC) 2 </a:t>
            </a:r>
            <a:r>
              <a:rPr lang="en-US" dirty="0" err="1" smtClean="0"/>
              <a:t>crs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ENDORSEMENT AREA 2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Business &amp; Industry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MANUFACTURING: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	Principles of Manufacturing (NCTC)</a:t>
            </a:r>
          </a:p>
          <a:p>
            <a:pPr>
              <a:buNone/>
            </a:pP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	Welding (NCTC)</a:t>
            </a:r>
          </a:p>
          <a:p>
            <a:pPr>
              <a:buNone/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	 Advanced Welding (NCTC) 2 </a:t>
            </a:r>
            <a:r>
              <a:rPr lang="en-US" dirty="0" err="1" smtClean="0"/>
              <a:t>crs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MARKETING:</a:t>
            </a:r>
          </a:p>
          <a:p>
            <a:pPr>
              <a:buNone/>
            </a:pP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	Principles of Marketing</a:t>
            </a:r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	Entrepreneurship</a:t>
            </a:r>
          </a:p>
          <a:p>
            <a:pPr>
              <a:buNone/>
            </a:pP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	Sports &amp; Entertainment Marketing</a:t>
            </a:r>
          </a:p>
          <a:p>
            <a:pPr>
              <a:buNone/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	Career Prep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ENDORSEMENT AREA 2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Business &amp; Industry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AUTO MECHANICS:</a:t>
            </a:r>
          </a:p>
          <a:p>
            <a:pPr>
              <a:buNone/>
            </a:pP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	Prin. of Logistics/Energy Power Train Sys.</a:t>
            </a:r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	Auto Mechanics</a:t>
            </a:r>
          </a:p>
          <a:p>
            <a:pPr>
              <a:buNone/>
            </a:pP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	Advanced Auto Mechanics 2 </a:t>
            </a:r>
            <a:r>
              <a:rPr lang="en-US" dirty="0" err="1" smtClean="0"/>
              <a:t>crs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	Career Preparation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ENDORSEMENT AREA 3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Public Services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EDUCATION &amp; TRAINING:</a:t>
            </a:r>
          </a:p>
          <a:p>
            <a:pPr>
              <a:buNone/>
            </a:pP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	Principles of Human Services</a:t>
            </a:r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	Child Development</a:t>
            </a:r>
          </a:p>
          <a:p>
            <a:pPr>
              <a:buNone/>
            </a:pP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	Instructional Practices in Education</a:t>
            </a:r>
          </a:p>
          <a:p>
            <a:pPr>
              <a:buNone/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	Career Preparation</a:t>
            </a:r>
          </a:p>
          <a:p>
            <a:pPr>
              <a:buNone/>
            </a:pPr>
            <a:r>
              <a:rPr lang="en-US" b="1" dirty="0" smtClean="0"/>
              <a:t>HUMAN SERVICES:	</a:t>
            </a:r>
          </a:p>
          <a:p>
            <a:pPr>
              <a:buNone/>
            </a:pP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	Principles of Human Services</a:t>
            </a:r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	Lifetime Nutrition &amp; Wellness</a:t>
            </a:r>
          </a:p>
          <a:p>
            <a:pPr>
              <a:buNone/>
            </a:pP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	Child Development</a:t>
            </a:r>
          </a:p>
          <a:p>
            <a:pPr>
              <a:buNone/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	Child Guidance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ENDORSEMENT AREA 3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Public Services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HUMAN SERVICES:	</a:t>
            </a:r>
          </a:p>
          <a:p>
            <a:pPr>
              <a:buNone/>
            </a:pP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	Principles of Human Services</a:t>
            </a:r>
          </a:p>
          <a:p>
            <a:pPr>
              <a:buNone/>
            </a:pP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	Cosmetology I (NCTC) 3 </a:t>
            </a:r>
            <a:r>
              <a:rPr lang="en-US" dirty="0" err="1" smtClean="0"/>
              <a:t>crs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	Cosmetology II (NCTC) 3 </a:t>
            </a:r>
            <a:r>
              <a:rPr lang="en-US" dirty="0" err="1" smtClean="0"/>
              <a:t>crs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ENDORSEMENT AREA 4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Arts &amp; Humanities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Art, Band, Jazz Band, Choir, Theater Arts or Theater Production:</a:t>
            </a:r>
          </a:p>
          <a:p>
            <a:pPr>
              <a:buNone/>
            </a:pPr>
            <a:r>
              <a:rPr lang="en-US" b="1" dirty="0" smtClean="0"/>
              <a:t>Fine Arts: 4 years of the same fine arts area.</a:t>
            </a:r>
          </a:p>
          <a:p>
            <a:pPr>
              <a:buNone/>
            </a:pP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	Level 1</a:t>
            </a:r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	Level 2</a:t>
            </a:r>
          </a:p>
          <a:p>
            <a:pPr>
              <a:buNone/>
            </a:pP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	Level 3</a:t>
            </a:r>
          </a:p>
          <a:p>
            <a:pPr>
              <a:buNone/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	Level 4</a:t>
            </a:r>
          </a:p>
          <a:p>
            <a:pPr>
              <a:buNone/>
            </a:pPr>
            <a:r>
              <a:rPr lang="en-US" b="1" dirty="0" smtClean="0"/>
              <a:t>Fine Arts: 2 years of two different fine arts areas.</a:t>
            </a:r>
          </a:p>
          <a:p>
            <a:pPr>
              <a:buNone/>
            </a:pP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	Level 1</a:t>
            </a:r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	Level 2</a:t>
            </a:r>
          </a:p>
          <a:p>
            <a:pPr>
              <a:buNone/>
            </a:pP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	Level 1</a:t>
            </a:r>
          </a:p>
          <a:p>
            <a:pPr>
              <a:buNone/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	Level 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WELCOME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Thank you for coming tonight to this very important information meeting concerning your child’s transition from 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to 9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grade.</a:t>
            </a:r>
          </a:p>
          <a:p>
            <a:r>
              <a:rPr lang="en-US" sz="3200" dirty="0" smtClean="0"/>
              <a:t>We will be discussing information needed for your student to have a successful four years at Gainesville High School. </a:t>
            </a:r>
          </a:p>
          <a:p>
            <a:r>
              <a:rPr lang="en-US" sz="3200" dirty="0" smtClean="0"/>
              <a:t>Feel free to contact either Mrs. Wiles, Mrs. </a:t>
            </a:r>
            <a:r>
              <a:rPr lang="en-US" sz="3200" dirty="0" err="1" smtClean="0"/>
              <a:t>Markle</a:t>
            </a:r>
            <a:r>
              <a:rPr lang="en-US" sz="3200" dirty="0" smtClean="0"/>
              <a:t> or Mrs. Strait at 940-665-5528, if you have any questions about graduation requirements or course selection.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ENDORSEMENT AREA 4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Arts &amp; Humanities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5 Social Studies Courses</a:t>
            </a:r>
          </a:p>
          <a:p>
            <a:pPr>
              <a:buNone/>
            </a:pP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	World Geography</a:t>
            </a:r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	World History</a:t>
            </a:r>
          </a:p>
          <a:p>
            <a:pPr>
              <a:buNone/>
            </a:pP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	U. S. History</a:t>
            </a:r>
          </a:p>
          <a:p>
            <a:pPr>
              <a:buNone/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	Government &amp; Economics</a:t>
            </a:r>
          </a:p>
          <a:p>
            <a:pPr>
              <a:buNone/>
            </a:pPr>
            <a:r>
              <a:rPr lang="en-US" b="1" dirty="0" smtClean="0"/>
              <a:t>Languages Other Than English:</a:t>
            </a:r>
          </a:p>
          <a:p>
            <a:pPr>
              <a:buNone/>
            </a:pP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	Spanish 1</a:t>
            </a:r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	Spanish 2</a:t>
            </a:r>
          </a:p>
          <a:p>
            <a:pPr>
              <a:buNone/>
            </a:pP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	Spanish 3 - Honors</a:t>
            </a:r>
          </a:p>
          <a:p>
            <a:pPr>
              <a:buNone/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	Spanish 4 - Honors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ENDORSEMENT AREA 5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Multidisciplinary Studies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Core Course Option:</a:t>
            </a:r>
          </a:p>
          <a:p>
            <a:pPr>
              <a:buNone/>
            </a:pPr>
            <a:r>
              <a:rPr lang="en-US" dirty="0" smtClean="0"/>
              <a:t>4 credits in each of the four foundation subject areas to include English 4 and Chemistry and/or Physics.</a:t>
            </a:r>
          </a:p>
          <a:p>
            <a:pPr>
              <a:buNone/>
            </a:pPr>
            <a:r>
              <a:rPr lang="en-US" b="1" dirty="0" smtClean="0"/>
              <a:t>Dual Credit Option:</a:t>
            </a:r>
          </a:p>
          <a:p>
            <a:pPr>
              <a:buNone/>
            </a:pPr>
            <a:r>
              <a:rPr lang="en-US" dirty="0" smtClean="0"/>
              <a:t>4 Credits from the Dual Credit Crosswalk.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Performance Acknowledgements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student may earn a performance acknowledgement on their diploma &amp; transcript for outstanding performance in:</a:t>
            </a:r>
          </a:p>
          <a:p>
            <a:pPr lvl="1"/>
            <a:r>
              <a:rPr lang="en-US" dirty="0" smtClean="0"/>
              <a:t>Dual Credit – 12 hrs of college courses with a 3.0 average or higher.</a:t>
            </a:r>
          </a:p>
          <a:p>
            <a:pPr lvl="1"/>
            <a:r>
              <a:rPr lang="en-US" dirty="0" smtClean="0"/>
              <a:t>Bilingualism/</a:t>
            </a:r>
            <a:r>
              <a:rPr lang="en-US" dirty="0" err="1" smtClean="0"/>
              <a:t>Biliteracy</a:t>
            </a:r>
            <a:r>
              <a:rPr lang="en-US" dirty="0" smtClean="0"/>
              <a:t>: Proficiency in two languages.</a:t>
            </a:r>
          </a:p>
          <a:p>
            <a:pPr lvl="2"/>
            <a:r>
              <a:rPr lang="en-US" dirty="0" smtClean="0"/>
              <a:t>English 1-4 with an 80 average and Spanish 1-3 with an 80 average.</a:t>
            </a:r>
          </a:p>
          <a:p>
            <a:pPr lvl="1"/>
            <a:r>
              <a:rPr lang="en-US" dirty="0" smtClean="0"/>
              <a:t>Outstanding performance on the:</a:t>
            </a:r>
          </a:p>
          <a:p>
            <a:pPr lvl="2"/>
            <a:r>
              <a:rPr lang="en-US" dirty="0" smtClean="0"/>
              <a:t>PSAT – National Merit Commended Scholar</a:t>
            </a:r>
          </a:p>
          <a:p>
            <a:pPr lvl="2"/>
            <a:r>
              <a:rPr lang="en-US" dirty="0" smtClean="0"/>
              <a:t>SAT – 1250 combined Critical Reading and Math</a:t>
            </a:r>
          </a:p>
          <a:p>
            <a:pPr lvl="2"/>
            <a:r>
              <a:rPr lang="en-US" dirty="0" smtClean="0"/>
              <a:t>ACT – Composite Score of 28</a:t>
            </a:r>
          </a:p>
          <a:p>
            <a:pPr lvl="1"/>
            <a:r>
              <a:rPr lang="en-US" dirty="0" smtClean="0"/>
              <a:t>Earning a nationally recognized business or industry certification or license through CTE.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GRADUATION REQUIREMENTS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200" dirty="0" smtClean="0"/>
              <a:t>End-Of-Course Tests</a:t>
            </a:r>
          </a:p>
          <a:p>
            <a:r>
              <a:rPr lang="en-US" dirty="0" smtClean="0"/>
              <a:t>All of these tests must be passed in order to graduate &amp; receive a diploma. Retests are mandatory (July, December &amp; May).</a:t>
            </a:r>
          </a:p>
          <a:p>
            <a:pPr lvl="1"/>
            <a:r>
              <a:rPr lang="en-US" dirty="0" smtClean="0"/>
              <a:t>Freshman Year</a:t>
            </a:r>
          </a:p>
          <a:p>
            <a:pPr lvl="2"/>
            <a:r>
              <a:rPr lang="en-US" dirty="0" smtClean="0"/>
              <a:t>English 1 – Reading &amp; Writing – 5 Hours</a:t>
            </a:r>
          </a:p>
          <a:p>
            <a:pPr lvl="2"/>
            <a:r>
              <a:rPr lang="en-US" dirty="0" smtClean="0"/>
              <a:t>Algebra 1 – 4 Hours</a:t>
            </a:r>
          </a:p>
          <a:p>
            <a:pPr lvl="2"/>
            <a:r>
              <a:rPr lang="en-US" dirty="0" smtClean="0"/>
              <a:t>Biology – 4 Hours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Sophomore Year</a:t>
            </a:r>
          </a:p>
          <a:p>
            <a:pPr lvl="2"/>
            <a:r>
              <a:rPr lang="en-US" dirty="0" smtClean="0"/>
              <a:t>English 2 – Reading &amp; Writing – 5 Hours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Junior Year</a:t>
            </a:r>
          </a:p>
          <a:p>
            <a:pPr lvl="2"/>
            <a:r>
              <a:rPr lang="en-US" dirty="0" smtClean="0"/>
              <a:t>U.S. History – 4 Hours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COLLEGIATE ACADEMY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400" dirty="0" smtClean="0"/>
              <a:t>Partnership with NCTC and GHS.</a:t>
            </a:r>
          </a:p>
          <a:p>
            <a:r>
              <a:rPr lang="en-US" sz="4400" dirty="0" smtClean="0"/>
              <a:t>Courses taken for high school and college credit – DUAL CREDIT.</a:t>
            </a:r>
          </a:p>
          <a:p>
            <a:r>
              <a:rPr lang="en-US" sz="4400" dirty="0" smtClean="0"/>
              <a:t>Ability to earn 53 college hours through dual credit courses by high school graduation.</a:t>
            </a:r>
          </a:p>
          <a:p>
            <a:r>
              <a:rPr lang="en-US" sz="4400" dirty="0" smtClean="0"/>
              <a:t>Must have a 3.0 GPA (8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grade) to enter the program.</a:t>
            </a:r>
          </a:p>
          <a:p>
            <a:r>
              <a:rPr lang="en-US" sz="4400" dirty="0" smtClean="0"/>
              <a:t>Take and Pass the TSI placement test this spring.  Date: TBA</a:t>
            </a:r>
          </a:p>
          <a:p>
            <a:pPr lvl="1"/>
            <a:r>
              <a:rPr lang="en-US" sz="4400" dirty="0" smtClean="0"/>
              <a:t>Reading, Writing &amp; Math</a:t>
            </a:r>
          </a:p>
          <a:p>
            <a:pPr lvl="1"/>
            <a:r>
              <a:rPr lang="en-US" sz="4400" dirty="0" smtClean="0"/>
              <a:t>$25.00 – Paid to NCTC prior to testing</a:t>
            </a:r>
          </a:p>
          <a:p>
            <a:pPr lvl="1"/>
            <a:r>
              <a:rPr lang="en-US" sz="4400" dirty="0" smtClean="0"/>
              <a:t>Bused from GMS to GHS to take the test.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4400" dirty="0" smtClean="0"/>
              <a:t>Must maintain a grade of “B” or better in the college classes during 9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and 10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grade to continue in the program.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4400" dirty="0" smtClean="0"/>
              <a:t>Cost: Students on the lunch program will be exempt from tuition.  Their only cost will be the textbook for each class ($100 - $200/</a:t>
            </a:r>
            <a:r>
              <a:rPr lang="en-US" sz="4400" dirty="0" err="1" smtClean="0"/>
              <a:t>sem</a:t>
            </a:r>
            <a:r>
              <a:rPr lang="en-US" sz="4400" dirty="0" smtClean="0"/>
              <a:t>).  Courses cost around $126.00/class/semester plus the cost of the textbook.</a:t>
            </a:r>
          </a:p>
          <a:p>
            <a:endParaRPr lang="en-US" sz="4400" dirty="0" smtClean="0"/>
          </a:p>
          <a:p>
            <a:endParaRPr lang="en-US" sz="35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228600"/>
          <a:ext cx="8686800" cy="5992818"/>
        </p:xfrm>
        <a:graphic>
          <a:graphicData uri="http://schemas.openxmlformats.org/drawingml/2006/table">
            <a:tbl>
              <a:tblPr/>
              <a:tblGrid>
                <a:gridCol w="2514600"/>
                <a:gridCol w="609600"/>
                <a:gridCol w="2667000"/>
                <a:gridCol w="2362200"/>
                <a:gridCol w="533400"/>
              </a:tblGrid>
              <a:tr h="255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COLLEGIATE ACADEMY COURSES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GHS Courses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GHS Cr.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Dual Credit Equivalent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DC Course #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DC HRS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4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9th Grade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College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Transition - Fall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Learning Frameworks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EDUC 1300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Fine Art -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Spring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Theater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Appreciation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DRAM1310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4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10th Grade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Elective/Sociology or Psychology - Fall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Social &amp; Behavioral Science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SOCI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2301 OR PSYC1301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Speech -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Spring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Speaking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SPCH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American National Govt. - Fall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American National Govt.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GOVT 2305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Elective/State Local Govt. - Spring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State Local Government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GOVT 2306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46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11th Grade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English III - Fall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 I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ENGL 1301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English III - Spring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 II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ENGL 1302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 History - Fall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 History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HIST 1301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 History - Spring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 History 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HIST 1302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Economics - Spring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Economics - Macro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ECON 2301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4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Grade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English IV - Fall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British Literature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 or World Literature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ENGL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2322 or ENGL 2332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English IV – Spring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British Literature II or World Literature II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ENGL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2323 or ENGL 2333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4th Math - Fall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College Algebra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MATH 1314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4th Math - Spring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Trig or Elem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Stats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MATH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1316 or MATH1342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4th Science - Fall 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General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Biology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or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General Chemistry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BIOL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1408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or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CHEM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1411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Science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Elective - Spring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Envir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onmental Biology o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 Gen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Chem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BIOL 2406 or CHEM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1412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4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4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Dual Credit Hours</a:t>
                      </a: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65" marR="6165" marT="6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228610"/>
          <a:ext cx="8686800" cy="6304875"/>
        </p:xfrm>
        <a:graphic>
          <a:graphicData uri="http://schemas.openxmlformats.org/drawingml/2006/table">
            <a:tbl>
              <a:tblPr/>
              <a:tblGrid>
                <a:gridCol w="1524000"/>
                <a:gridCol w="2133600"/>
                <a:gridCol w="2362200"/>
                <a:gridCol w="2667000"/>
              </a:tblGrid>
              <a:tr h="2850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DUAL CREDIT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0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9th Grade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10th Grade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11th Grade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12th Grade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7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Learning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Frameworks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Speech 1315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Speech 1315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Speech 1315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08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Theater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App 1310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G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eneral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Psychology 1301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General Psychology 1301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General Psychology 1301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08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Intro to Sociology 2301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Intro to Sociology 2301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Intro to Sociology 2301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9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Theater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App. 1310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Theater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App. 1310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Government 2305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08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Government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2305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History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1301 &amp; 1302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Government 2306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08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Government 2306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Government 2305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Economics 2301 (Macro)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08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Government 2306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Economics 2302 (Micro)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08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Economics 2301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&amp;2302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English 1301 &amp; 1302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08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English 1301 &amp; 1302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English 2332 &amp; 2333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08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College Algebra 1314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English 2322 &amp; 2323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08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Trigonometry 1316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College Algebra 1314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08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Elementary Statistics 1342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Trigonometry 1316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08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General Biology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1408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</a:rPr>
                        <a:t>Elementary Statistics 1342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86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Environmental Biology 2406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Pre-Cal 2412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6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General Chemistry 1411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Calculus 2413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08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General Chemistry II 1412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General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Biology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1408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08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Cosmetology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Environmental Biology 2406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08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General Chemistry 1411 &amp; 1412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08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Cosmetology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COLLEGIATE ACADEMY &amp;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DUAL CREDIT MEETING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are invited to attend the high school Dual Credit/Collegiate Academy meeting this Thursday, March 6</a:t>
            </a:r>
            <a:r>
              <a:rPr lang="en-US" baseline="30000" dirty="0" smtClean="0"/>
              <a:t>th</a:t>
            </a:r>
            <a:r>
              <a:rPr lang="en-US" dirty="0" smtClean="0"/>
              <a:t> at 6:30 p.m. in the GHS Library.</a:t>
            </a:r>
          </a:p>
          <a:p>
            <a:r>
              <a:rPr lang="en-US" dirty="0" smtClean="0"/>
              <a:t>Topics for this meeting will include:</a:t>
            </a:r>
          </a:p>
          <a:p>
            <a:pPr lvl="1"/>
            <a:r>
              <a:rPr lang="en-US" dirty="0" smtClean="0"/>
              <a:t>Maturity and Social Behavior Issues</a:t>
            </a:r>
          </a:p>
          <a:p>
            <a:pPr lvl="1"/>
            <a:r>
              <a:rPr lang="en-US" dirty="0" smtClean="0"/>
              <a:t>Expectations of College Professors</a:t>
            </a:r>
          </a:p>
          <a:p>
            <a:pPr lvl="1"/>
            <a:r>
              <a:rPr lang="en-US" dirty="0" smtClean="0"/>
              <a:t>TSI Testing Information</a:t>
            </a:r>
          </a:p>
          <a:p>
            <a:pPr lvl="1"/>
            <a:r>
              <a:rPr lang="en-US" dirty="0" err="1" smtClean="0"/>
              <a:t>ApplyTexas</a:t>
            </a:r>
            <a:r>
              <a:rPr lang="en-US" dirty="0" smtClean="0"/>
              <a:t> Application Process</a:t>
            </a:r>
          </a:p>
          <a:p>
            <a:pPr lvl="1"/>
            <a:r>
              <a:rPr lang="en-US" dirty="0" smtClean="0"/>
              <a:t>College 101 Orientation</a:t>
            </a:r>
          </a:p>
          <a:p>
            <a:pPr lvl="1"/>
            <a:r>
              <a:rPr lang="en-US" dirty="0" smtClean="0"/>
              <a:t>Proof of Immunization</a:t>
            </a:r>
          </a:p>
          <a:p>
            <a:pPr lvl="1"/>
            <a:r>
              <a:rPr lang="en-US" dirty="0" smtClean="0"/>
              <a:t>Dual Credit Agreement Form</a:t>
            </a:r>
          </a:p>
          <a:p>
            <a:pPr lvl="1"/>
            <a:r>
              <a:rPr lang="en-US" dirty="0" smtClean="0"/>
              <a:t>Payment Options</a:t>
            </a:r>
          </a:p>
          <a:p>
            <a:pPr lvl="1"/>
            <a:r>
              <a:rPr lang="en-US" dirty="0" smtClean="0"/>
              <a:t>Textbooks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9</a:t>
            </a:r>
            <a:r>
              <a:rPr lang="en-US" sz="4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4400" b="1" dirty="0" smtClean="0">
                <a:solidFill>
                  <a:srgbClr val="FF0000"/>
                </a:solidFill>
              </a:rPr>
              <a:t> GRADE REQUIRED COURSES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English – 1 credit </a:t>
            </a:r>
          </a:p>
          <a:p>
            <a:pPr lvl="1"/>
            <a:r>
              <a:rPr lang="en-US" sz="2000" dirty="0" smtClean="0"/>
              <a:t>English 1</a:t>
            </a:r>
          </a:p>
          <a:p>
            <a:pPr lvl="1"/>
            <a:r>
              <a:rPr lang="en-US" sz="2000" dirty="0" smtClean="0"/>
              <a:t>English 1 Honors</a:t>
            </a:r>
          </a:p>
          <a:p>
            <a:r>
              <a:rPr lang="en-US" sz="2000" b="1" dirty="0" smtClean="0"/>
              <a:t>Math – 1 credit</a:t>
            </a:r>
          </a:p>
          <a:p>
            <a:pPr lvl="1"/>
            <a:r>
              <a:rPr lang="en-US" sz="2000" dirty="0" smtClean="0"/>
              <a:t>Algebra 1</a:t>
            </a:r>
          </a:p>
          <a:p>
            <a:pPr lvl="1"/>
            <a:r>
              <a:rPr lang="en-US" sz="2000" dirty="0" smtClean="0"/>
              <a:t>Algebra 1 Honors</a:t>
            </a:r>
          </a:p>
          <a:p>
            <a:pPr lvl="1"/>
            <a:r>
              <a:rPr lang="en-US" sz="2000" dirty="0" smtClean="0"/>
              <a:t>Geometry</a:t>
            </a:r>
          </a:p>
          <a:p>
            <a:pPr lvl="1"/>
            <a:r>
              <a:rPr lang="en-US" sz="2000" dirty="0" smtClean="0"/>
              <a:t>Geometry Honors</a:t>
            </a:r>
          </a:p>
          <a:p>
            <a:r>
              <a:rPr lang="en-US" sz="2000" b="1" dirty="0" smtClean="0"/>
              <a:t>Science – 1 credit</a:t>
            </a:r>
          </a:p>
          <a:p>
            <a:pPr lvl="1"/>
            <a:r>
              <a:rPr lang="en-US" sz="2000" dirty="0" smtClean="0"/>
              <a:t>Biology</a:t>
            </a:r>
          </a:p>
          <a:p>
            <a:pPr lvl="1"/>
            <a:r>
              <a:rPr lang="en-US" sz="2000" dirty="0" smtClean="0"/>
              <a:t>Biology Honors</a:t>
            </a:r>
          </a:p>
          <a:p>
            <a:r>
              <a:rPr lang="en-US" sz="2000" b="1" dirty="0" smtClean="0"/>
              <a:t>Social Studies – 1 credit</a:t>
            </a:r>
          </a:p>
          <a:p>
            <a:pPr lvl="1"/>
            <a:r>
              <a:rPr lang="en-US" sz="2000" dirty="0" smtClean="0"/>
              <a:t>World Geography</a:t>
            </a:r>
          </a:p>
          <a:p>
            <a:pPr lvl="1"/>
            <a:r>
              <a:rPr lang="en-US" sz="2000" dirty="0" smtClean="0"/>
              <a:t>World Geography Honors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REQUIRED COURSES DURING HIGH SCHOOL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Physical Education – 1 credit</a:t>
            </a:r>
          </a:p>
          <a:p>
            <a:pPr lvl="1"/>
            <a:r>
              <a:rPr lang="en-US" dirty="0" smtClean="0"/>
              <a:t>PE Class</a:t>
            </a:r>
          </a:p>
          <a:p>
            <a:pPr lvl="1"/>
            <a:r>
              <a:rPr lang="en-US" dirty="0" smtClean="0"/>
              <a:t>Boys &amp; Girls Athletics</a:t>
            </a:r>
          </a:p>
          <a:p>
            <a:pPr lvl="1"/>
            <a:r>
              <a:rPr lang="en-US" dirty="0" smtClean="0"/>
              <a:t>Band (Fall Semester)</a:t>
            </a:r>
          </a:p>
          <a:p>
            <a:r>
              <a:rPr lang="en-US" sz="2400" b="1" dirty="0" smtClean="0"/>
              <a:t>Foreign Language – 1 credit</a:t>
            </a:r>
          </a:p>
          <a:p>
            <a:pPr lvl="1"/>
            <a:r>
              <a:rPr lang="en-US" dirty="0" smtClean="0"/>
              <a:t>Spanish 1</a:t>
            </a:r>
          </a:p>
          <a:p>
            <a:pPr lvl="1"/>
            <a:r>
              <a:rPr lang="en-US" dirty="0" smtClean="0"/>
              <a:t>Spanish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DISCUSSION TOPICS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Talent Search</a:t>
            </a:r>
          </a:p>
          <a:p>
            <a:r>
              <a:rPr lang="en-US" sz="3600" dirty="0" smtClean="0"/>
              <a:t>Credits &amp; Graduation Plans</a:t>
            </a:r>
          </a:p>
          <a:p>
            <a:r>
              <a:rPr lang="en-US" sz="3600" dirty="0" smtClean="0"/>
              <a:t>Course Requirements for the Foundation  High School Program</a:t>
            </a:r>
          </a:p>
          <a:p>
            <a:r>
              <a:rPr lang="en-US" sz="3600" dirty="0" smtClean="0"/>
              <a:t>Distinguished Level of Achievement</a:t>
            </a:r>
          </a:p>
          <a:p>
            <a:r>
              <a:rPr lang="en-US" sz="3600" dirty="0" smtClean="0"/>
              <a:t>Endorsements</a:t>
            </a:r>
          </a:p>
          <a:p>
            <a:r>
              <a:rPr lang="en-US" sz="3600" dirty="0" smtClean="0"/>
              <a:t>Performance Acknowledgements</a:t>
            </a:r>
          </a:p>
          <a:p>
            <a:r>
              <a:rPr lang="en-US" sz="3600" dirty="0" smtClean="0"/>
              <a:t>End-Of-Course Tests</a:t>
            </a:r>
          </a:p>
          <a:p>
            <a:r>
              <a:rPr lang="en-US" sz="3600" dirty="0" smtClean="0"/>
              <a:t>Collegiate Academy/Dual Credit Courses</a:t>
            </a:r>
          </a:p>
          <a:p>
            <a:r>
              <a:rPr lang="en-US" sz="3600" dirty="0" smtClean="0"/>
              <a:t>Four Year Plans for High School</a:t>
            </a:r>
          </a:p>
          <a:p>
            <a:r>
              <a:rPr lang="en-US" sz="3600" dirty="0" smtClean="0"/>
              <a:t>Course Selection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REQUIRED COURSES DURING HIGH SCHOOL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Fine Art – 1 credit</a:t>
            </a:r>
          </a:p>
          <a:p>
            <a:pPr lvl="1"/>
            <a:r>
              <a:rPr lang="en-US" sz="2800" dirty="0" smtClean="0"/>
              <a:t>Art</a:t>
            </a:r>
          </a:p>
          <a:p>
            <a:pPr lvl="1"/>
            <a:r>
              <a:rPr lang="en-US" sz="2800" dirty="0" smtClean="0"/>
              <a:t>Band</a:t>
            </a:r>
          </a:p>
          <a:p>
            <a:pPr lvl="1"/>
            <a:r>
              <a:rPr lang="en-US" sz="2800" dirty="0" smtClean="0"/>
              <a:t>Jazz Band</a:t>
            </a:r>
          </a:p>
          <a:p>
            <a:pPr lvl="1"/>
            <a:r>
              <a:rPr lang="en-US" sz="2800" dirty="0" smtClean="0"/>
              <a:t>Choir</a:t>
            </a:r>
          </a:p>
          <a:p>
            <a:pPr lvl="1"/>
            <a:r>
              <a:rPr lang="en-US" sz="2800" dirty="0" smtClean="0"/>
              <a:t>Floral Design</a:t>
            </a:r>
          </a:p>
          <a:p>
            <a:pPr lvl="1"/>
            <a:r>
              <a:rPr lang="en-US" sz="2800" dirty="0" smtClean="0"/>
              <a:t>Theater Arts</a:t>
            </a:r>
          </a:p>
          <a:p>
            <a:pPr lvl="1"/>
            <a:r>
              <a:rPr lang="en-US" sz="2800" dirty="0" smtClean="0"/>
              <a:t>Theater Production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9</a:t>
            </a:r>
            <a:r>
              <a:rPr lang="en-US" sz="60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6000" b="1" dirty="0" smtClean="0">
                <a:solidFill>
                  <a:srgbClr val="FF0000"/>
                </a:solidFill>
              </a:rPr>
              <a:t> GRADE ELECTIVES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Academic Support in Math – Mandatory elective based on your 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STAAR Math score.</a:t>
            </a:r>
          </a:p>
          <a:p>
            <a:r>
              <a:rPr lang="en-US" sz="2000" dirty="0" smtClean="0"/>
              <a:t>Principles of Agriculture</a:t>
            </a:r>
          </a:p>
          <a:p>
            <a:r>
              <a:rPr lang="en-US" sz="2000" dirty="0" smtClean="0"/>
              <a:t>Principles of Arts, Audio Video Communication</a:t>
            </a:r>
          </a:p>
          <a:p>
            <a:r>
              <a:rPr lang="en-US" sz="2000" dirty="0" smtClean="0"/>
              <a:t>Principles of Human Services</a:t>
            </a:r>
          </a:p>
          <a:p>
            <a:r>
              <a:rPr lang="en-US" sz="2000" dirty="0" smtClean="0"/>
              <a:t>Principles of Information Technology</a:t>
            </a:r>
          </a:p>
          <a:p>
            <a:r>
              <a:rPr lang="en-US" sz="2000" dirty="0" smtClean="0"/>
              <a:t>Principles of Marketing</a:t>
            </a:r>
          </a:p>
          <a:p>
            <a:r>
              <a:rPr lang="en-US" sz="2000" dirty="0" smtClean="0"/>
              <a:t>Construction Technology</a:t>
            </a:r>
          </a:p>
          <a:p>
            <a:r>
              <a:rPr lang="en-US" sz="2000" dirty="0" smtClean="0"/>
              <a:t>Principles of Logistics/Energy Power Train</a:t>
            </a:r>
          </a:p>
          <a:p>
            <a:r>
              <a:rPr lang="en-US" sz="2000" dirty="0" smtClean="0"/>
              <a:t>AVID 1 (interview process)</a:t>
            </a:r>
          </a:p>
          <a:p>
            <a:r>
              <a:rPr lang="en-US" sz="2000" dirty="0" smtClean="0"/>
              <a:t>Oral Interpretation 1 - Debate </a:t>
            </a:r>
          </a:p>
          <a:p>
            <a:r>
              <a:rPr lang="en-US" sz="2000" dirty="0" smtClean="0"/>
              <a:t>Creative Writing</a:t>
            </a:r>
          </a:p>
          <a:p>
            <a:r>
              <a:rPr lang="en-US" sz="2000" dirty="0" smtClean="0"/>
              <a:t>Old/New Testament</a:t>
            </a:r>
          </a:p>
          <a:p>
            <a:endParaRPr lang="en-US" sz="20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FOUR YEAR PLAN FOR HIGH SCHOOL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House Bill 5 mandates that each 8</a:t>
            </a:r>
            <a:r>
              <a:rPr lang="en-US" baseline="30000" dirty="0" smtClean="0"/>
              <a:t>th</a:t>
            </a:r>
            <a:r>
              <a:rPr lang="en-US" dirty="0" smtClean="0"/>
              <a:t> grade student have a Four Year Plan on file with a counselor before they enter high school.</a:t>
            </a:r>
          </a:p>
          <a:p>
            <a:r>
              <a:rPr lang="en-US" dirty="0" smtClean="0"/>
              <a:t>The high school counselors must meet with each student and their parent/guardian to discuss their Four Year Plan.</a:t>
            </a:r>
          </a:p>
          <a:p>
            <a:r>
              <a:rPr lang="en-US" dirty="0" smtClean="0"/>
              <a:t>HB5 mandates that the finalized Four Year Plan must be signed by the student and the parent and be on file at the high school.</a:t>
            </a:r>
          </a:p>
          <a:p>
            <a:r>
              <a:rPr lang="en-US" dirty="0" smtClean="0"/>
              <a:t>The high school counselors will be at GMS on Tuesday, April 8</a:t>
            </a:r>
            <a:r>
              <a:rPr lang="en-US" baseline="30000" dirty="0" smtClean="0"/>
              <a:t>th</a:t>
            </a:r>
            <a:r>
              <a:rPr lang="en-US" dirty="0" smtClean="0"/>
              <a:t> and Thursday, April 10</a:t>
            </a:r>
            <a:r>
              <a:rPr lang="en-US" baseline="30000" dirty="0" smtClean="0"/>
              <a:t>th</a:t>
            </a:r>
            <a:r>
              <a:rPr lang="en-US" dirty="0" smtClean="0"/>
              <a:t> from 11:00 a.m. – 2:00 p.m. and 5:00 p.m. – 7:00 p.m.  A reminder letter will be mailed home.</a:t>
            </a:r>
          </a:p>
          <a:p>
            <a:r>
              <a:rPr lang="en-US" dirty="0" smtClean="0"/>
              <a:t>Please put these dates on your calendar, as it critical that you attend during one of these times to discuss and sign your student’s Four Year Plan.</a:t>
            </a:r>
          </a:p>
          <a:p>
            <a:r>
              <a:rPr lang="en-US" dirty="0" smtClean="0"/>
              <a:t>Your student’s schedule will not be finalized until you have signed the Four Year Plan.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COURSE SELECTION PROCESS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Student Presentation – Today at GMS.</a:t>
            </a:r>
          </a:p>
          <a:p>
            <a:r>
              <a:rPr lang="en-US" sz="2800" dirty="0" smtClean="0"/>
              <a:t>Parent Meeting - tonight</a:t>
            </a:r>
          </a:p>
          <a:p>
            <a:r>
              <a:rPr lang="en-US" sz="2800" dirty="0" smtClean="0"/>
              <a:t>Course Guide &amp; Academic Planning Chart</a:t>
            </a:r>
          </a:p>
          <a:p>
            <a:pPr lvl="1"/>
            <a:r>
              <a:rPr lang="en-US" sz="2800" dirty="0" smtClean="0"/>
              <a:t>Use the list of available course list &amp; the academic planning chart to plan out all 4 years of high school.</a:t>
            </a:r>
          </a:p>
          <a:p>
            <a:r>
              <a:rPr lang="en-US" sz="2800" dirty="0" err="1" smtClean="0"/>
              <a:t>TxMyZone</a:t>
            </a:r>
            <a:endParaRPr lang="en-US" sz="2800" dirty="0" smtClean="0"/>
          </a:p>
          <a:p>
            <a:pPr lvl="1"/>
            <a:r>
              <a:rPr lang="en-US" sz="2800" dirty="0" smtClean="0"/>
              <a:t>Course Selection Computer Program</a:t>
            </a:r>
          </a:p>
          <a:p>
            <a:pPr lvl="1"/>
            <a:r>
              <a:rPr lang="en-US" sz="2800" dirty="0" smtClean="0"/>
              <a:t>March 6 - Career Classes </a:t>
            </a:r>
          </a:p>
          <a:p>
            <a:pPr lvl="1"/>
            <a:r>
              <a:rPr lang="en-US" sz="2800" dirty="0" smtClean="0"/>
              <a:t>March 7 - Health Classes</a:t>
            </a:r>
          </a:p>
          <a:p>
            <a:pPr lvl="1"/>
            <a:r>
              <a:rPr lang="en-US" sz="2800" dirty="0" smtClean="0"/>
              <a:t>GMS C-Hall Computer Lab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REMIND 101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Text Blasting</a:t>
            </a:r>
          </a:p>
          <a:p>
            <a:r>
              <a:rPr lang="en-US" dirty="0" smtClean="0"/>
              <a:t>Receive </a:t>
            </a:r>
            <a:r>
              <a:rPr lang="en-US" smtClean="0"/>
              <a:t>text messages </a:t>
            </a:r>
            <a:r>
              <a:rPr lang="en-US" dirty="0" smtClean="0"/>
              <a:t>from the middle school and high school counseling office.</a:t>
            </a:r>
          </a:p>
          <a:p>
            <a:r>
              <a:rPr lang="en-US" dirty="0" smtClean="0"/>
              <a:t>Standard text message charges will apply according to your individual cell phone plan.</a:t>
            </a:r>
          </a:p>
          <a:p>
            <a:r>
              <a:rPr lang="en-US" dirty="0" smtClean="0"/>
              <a:t>Text:  @leopard8 	to      903-489-5763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57200"/>
            <a:ext cx="7772400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Thank you for coming.</a:t>
            </a:r>
          </a:p>
          <a:p>
            <a:pPr algn="ctr">
              <a:buNone/>
            </a:pPr>
            <a:r>
              <a:rPr lang="en-US" sz="3600" dirty="0" smtClean="0"/>
              <a:t>Feel free to contact us:</a:t>
            </a:r>
          </a:p>
          <a:p>
            <a:pPr algn="ctr">
              <a:buNone/>
            </a:pPr>
            <a:r>
              <a:rPr lang="en-US" sz="3600" dirty="0" smtClean="0"/>
              <a:t>Sonia </a:t>
            </a:r>
            <a:r>
              <a:rPr lang="en-US" sz="3600" dirty="0" err="1" smtClean="0"/>
              <a:t>Markle</a:t>
            </a:r>
            <a:endParaRPr lang="en-US" sz="3600" dirty="0" smtClean="0"/>
          </a:p>
          <a:p>
            <a:pPr algn="ctr">
              <a:buNone/>
            </a:pPr>
            <a:r>
              <a:rPr lang="en-US" sz="3600" dirty="0" smtClean="0">
                <a:hlinkClick r:id="rId2"/>
              </a:rPr>
              <a:t>smarkle@gainesvilleisd.org</a:t>
            </a: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Rachel Strait</a:t>
            </a:r>
          </a:p>
          <a:p>
            <a:pPr algn="ctr">
              <a:buNone/>
            </a:pPr>
            <a:r>
              <a:rPr lang="en-US" sz="3600" dirty="0" smtClean="0">
                <a:hlinkClick r:id="rId3"/>
              </a:rPr>
              <a:t>rstrait@gainesvilleisd.org</a:t>
            </a: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Anna Wiles</a:t>
            </a:r>
          </a:p>
          <a:p>
            <a:pPr algn="ctr">
              <a:buNone/>
            </a:pPr>
            <a:r>
              <a:rPr lang="en-US" sz="3600" dirty="0" smtClean="0">
                <a:hlinkClick r:id="rId4"/>
              </a:rPr>
              <a:t>awiles@gainesvilleisd.org</a:t>
            </a: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CREDITS AND GRADUATION PLANS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26 credits to graduate high school.</a:t>
            </a:r>
          </a:p>
          <a:p>
            <a:r>
              <a:rPr lang="en-US" sz="2800" dirty="0" smtClean="0"/>
              <a:t>1 credit = 1 class/both semesters</a:t>
            </a:r>
          </a:p>
          <a:p>
            <a:r>
              <a:rPr lang="en-US" sz="2800" dirty="0" smtClean="0"/>
              <a:t>7 class periods each day</a:t>
            </a:r>
          </a:p>
          <a:p>
            <a:r>
              <a:rPr lang="en-US" sz="2800" dirty="0" smtClean="0"/>
              <a:t>Foundation High School Program</a:t>
            </a:r>
          </a:p>
          <a:p>
            <a:pPr lvl="1"/>
            <a:r>
              <a:rPr lang="en-US" sz="2800" dirty="0" smtClean="0"/>
              <a:t>Distinguished Level of Achievement</a:t>
            </a:r>
          </a:p>
          <a:p>
            <a:pPr lvl="1"/>
            <a:r>
              <a:rPr lang="en-US" sz="2800" dirty="0" smtClean="0"/>
              <a:t>Endorsements</a:t>
            </a:r>
          </a:p>
          <a:p>
            <a:r>
              <a:rPr lang="en-US" sz="2800" dirty="0" smtClean="0"/>
              <a:t>Performance Acknowledgements</a:t>
            </a:r>
          </a:p>
          <a:p>
            <a:r>
              <a:rPr lang="en-US" sz="2800" dirty="0" smtClean="0"/>
              <a:t>High School courses taken at Middle School count in the 26 credits (Algebra 1, Spanish 1 and Health).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COURSE REQUIREMENTS FOR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THE  FOUNDATION PLAN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Foundation Program Course Requirements:  22 credits</a:t>
            </a:r>
          </a:p>
          <a:p>
            <a:pPr lvl="1"/>
            <a:r>
              <a:rPr lang="en-US" sz="2800" dirty="0" smtClean="0"/>
              <a:t>English (4 credits)</a:t>
            </a:r>
          </a:p>
          <a:p>
            <a:pPr lvl="2"/>
            <a:r>
              <a:rPr lang="en-US" dirty="0" smtClean="0"/>
              <a:t>English 1, English 2, English 3 &amp; an Advanced English course</a:t>
            </a:r>
          </a:p>
          <a:p>
            <a:pPr lvl="1"/>
            <a:r>
              <a:rPr lang="en-US" sz="2800" dirty="0" smtClean="0"/>
              <a:t>Math (3 credits)</a:t>
            </a:r>
          </a:p>
          <a:p>
            <a:pPr lvl="2"/>
            <a:r>
              <a:rPr lang="en-US" dirty="0" smtClean="0"/>
              <a:t>Algebra 1, Geometry &amp; an Advanced Math course</a:t>
            </a:r>
          </a:p>
          <a:p>
            <a:pPr lvl="1"/>
            <a:r>
              <a:rPr lang="en-US" sz="2800" dirty="0" smtClean="0"/>
              <a:t>Science (3 credits)</a:t>
            </a:r>
          </a:p>
          <a:p>
            <a:pPr lvl="2"/>
            <a:r>
              <a:rPr lang="en-US" dirty="0" smtClean="0"/>
              <a:t>Biology, (IPC or an Advanced Science) &amp; an Advanced Science</a:t>
            </a:r>
          </a:p>
          <a:p>
            <a:pPr lvl="1"/>
            <a:r>
              <a:rPr lang="en-US" sz="2800" dirty="0" smtClean="0"/>
              <a:t>4 Social Studies (4 credits)</a:t>
            </a:r>
          </a:p>
          <a:p>
            <a:pPr lvl="2"/>
            <a:r>
              <a:rPr lang="en-US" dirty="0" smtClean="0"/>
              <a:t>World Geography, World History, U.S. History, Government (1/2 cr.) &amp; Economics (1/2 cr.)</a:t>
            </a:r>
          </a:p>
          <a:p>
            <a:pPr lvl="1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COURSE REQUIREMENTS FOR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THE  FOUNDATION PLAN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800" dirty="0" smtClean="0"/>
              <a:t>PE (1 credit)</a:t>
            </a:r>
          </a:p>
          <a:p>
            <a:pPr lvl="2"/>
            <a:r>
              <a:rPr lang="en-US" dirty="0" smtClean="0"/>
              <a:t>PE class, Athletics or Fall Semester of Band (1/2 cr.)</a:t>
            </a:r>
          </a:p>
          <a:p>
            <a:pPr lvl="1"/>
            <a:r>
              <a:rPr lang="en-US" sz="2800" dirty="0" smtClean="0"/>
              <a:t>Fine Art (1 credit)</a:t>
            </a:r>
          </a:p>
          <a:p>
            <a:pPr lvl="2"/>
            <a:r>
              <a:rPr lang="en-US" dirty="0" smtClean="0"/>
              <a:t>Art, Band, Choir, Theater Arts, Theater Production or Floral Design</a:t>
            </a:r>
          </a:p>
          <a:p>
            <a:pPr lvl="1"/>
            <a:r>
              <a:rPr lang="en-US" sz="2800" dirty="0" smtClean="0"/>
              <a:t>Foreign Language (2 credits)</a:t>
            </a:r>
          </a:p>
          <a:p>
            <a:pPr lvl="2"/>
            <a:r>
              <a:rPr lang="en-US" dirty="0" smtClean="0"/>
              <a:t>Spanish 1 &amp; Spanish 2</a:t>
            </a:r>
          </a:p>
          <a:p>
            <a:pPr lvl="1"/>
            <a:r>
              <a:rPr lang="en-US" sz="2800" dirty="0" smtClean="0"/>
              <a:t>Electives (4 credits)</a:t>
            </a:r>
          </a:p>
          <a:p>
            <a:pPr lvl="2"/>
            <a:r>
              <a:rPr lang="en-US" dirty="0" smtClean="0"/>
              <a:t>Electives may come from endorsement areas, general electives or dual credit courses.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CREDITS AND GRADUATION PLANS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Distinguished Level of Achievement</a:t>
            </a:r>
          </a:p>
          <a:p>
            <a:pPr lvl="1"/>
            <a:r>
              <a:rPr lang="en-US" sz="3000" dirty="0" smtClean="0"/>
              <a:t>A total of four math credits, which must include Algebra 2.</a:t>
            </a:r>
          </a:p>
          <a:p>
            <a:pPr lvl="1"/>
            <a:r>
              <a:rPr lang="en-US" sz="3000" dirty="0" smtClean="0"/>
              <a:t>A total of 4 science credits.</a:t>
            </a:r>
          </a:p>
          <a:p>
            <a:pPr lvl="1"/>
            <a:r>
              <a:rPr lang="en-US" sz="3000" dirty="0" smtClean="0"/>
              <a:t>Completion of the remaining Foundation Program course requirements.</a:t>
            </a:r>
          </a:p>
          <a:p>
            <a:pPr lvl="1"/>
            <a:r>
              <a:rPr lang="en-US" sz="3000" dirty="0" smtClean="0"/>
              <a:t>The course requirements for at least one endorsement.</a:t>
            </a:r>
          </a:p>
          <a:p>
            <a:pPr lvl="1"/>
            <a:r>
              <a:rPr lang="en-US" sz="3000" dirty="0" smtClean="0"/>
              <a:t>A student must earn the distinguished level of achievement to be eligible for the top 10% automatic college admission.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ENDORSEMENTS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 coherent sequence of four or more credits in one of 5 areas.</a:t>
            </a:r>
          </a:p>
          <a:p>
            <a:r>
              <a:rPr lang="en-US" sz="2400" dirty="0" smtClean="0"/>
              <a:t>Complete course requirements for the Foundation Program.</a:t>
            </a:r>
          </a:p>
          <a:p>
            <a:r>
              <a:rPr lang="en-US" sz="2400" dirty="0" smtClean="0"/>
              <a:t>Additional requirements: 4 credits</a:t>
            </a:r>
          </a:p>
          <a:p>
            <a:pPr lvl="1"/>
            <a:r>
              <a:rPr lang="en-US" dirty="0" smtClean="0"/>
              <a:t>1 Advanced Math Class</a:t>
            </a:r>
          </a:p>
          <a:p>
            <a:pPr lvl="1"/>
            <a:r>
              <a:rPr lang="en-US" dirty="0" smtClean="0"/>
              <a:t>1 Advanced Science Class</a:t>
            </a:r>
          </a:p>
          <a:p>
            <a:pPr lvl="1"/>
            <a:r>
              <a:rPr lang="en-US" dirty="0" smtClean="0"/>
              <a:t>2 Elective Classes – From the same program area.</a:t>
            </a:r>
          </a:p>
          <a:p>
            <a:r>
              <a:rPr lang="en-US" sz="2400" dirty="0" smtClean="0"/>
              <a:t>5 Endorsement areas: 27+ total options at GHS</a:t>
            </a:r>
          </a:p>
          <a:p>
            <a:pPr lvl="1"/>
            <a:r>
              <a:rPr lang="en-US" dirty="0" smtClean="0"/>
              <a:t>STEM – Science, Technology, Engineering &amp; Mathematics</a:t>
            </a:r>
          </a:p>
          <a:p>
            <a:pPr lvl="1"/>
            <a:r>
              <a:rPr lang="en-US" dirty="0" smtClean="0"/>
              <a:t>Business &amp; Industry</a:t>
            </a:r>
          </a:p>
          <a:p>
            <a:pPr lvl="1"/>
            <a:r>
              <a:rPr lang="en-US" dirty="0" smtClean="0"/>
              <a:t>Public Services</a:t>
            </a:r>
          </a:p>
          <a:p>
            <a:pPr lvl="1"/>
            <a:r>
              <a:rPr lang="en-US" dirty="0" smtClean="0"/>
              <a:t>Arts &amp; Humanities</a:t>
            </a:r>
          </a:p>
          <a:p>
            <a:pPr lvl="1"/>
            <a:r>
              <a:rPr lang="en-US" dirty="0" smtClean="0"/>
              <a:t>Multidisciplinary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ENDORSEMENT AREA 1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STEM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STEM:  Mathematics</a:t>
            </a:r>
          </a:p>
          <a:p>
            <a:pPr>
              <a:buNone/>
            </a:pPr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		Algebra 1 - Honors</a:t>
            </a:r>
          </a:p>
          <a:p>
            <a:pPr>
              <a:buNone/>
            </a:pP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		Geometry - Honors</a:t>
            </a:r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	Algebra 2 - Honors</a:t>
            </a:r>
          </a:p>
          <a:p>
            <a:pPr>
              <a:buNone/>
            </a:pP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	Pre-Calculus - Honors</a:t>
            </a:r>
          </a:p>
          <a:p>
            <a:pPr>
              <a:buNone/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	AP Calculus or College Algebra &amp; College Trig</a:t>
            </a:r>
          </a:p>
          <a:p>
            <a:pPr>
              <a:buNone/>
            </a:pPr>
            <a:r>
              <a:rPr lang="en-US" b="1" dirty="0" smtClean="0"/>
              <a:t>STEM: Science</a:t>
            </a:r>
          </a:p>
          <a:p>
            <a:pPr>
              <a:buNone/>
            </a:pP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		Biology</a:t>
            </a:r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	Chemistry</a:t>
            </a:r>
          </a:p>
          <a:p>
            <a:pPr>
              <a:buNone/>
            </a:pP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	Physics</a:t>
            </a:r>
          </a:p>
          <a:p>
            <a:pPr>
              <a:buNone/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	2 Additional Adv. Science Classes or 2 College Science	 </a:t>
            </a:r>
          </a:p>
          <a:p>
            <a:pPr>
              <a:buNone/>
            </a:pPr>
            <a:r>
              <a:rPr lang="en-US" dirty="0" smtClean="0"/>
              <a:t>			Classes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2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C00000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3754</TotalTime>
  <Words>1835</Words>
  <Application>Microsoft Office PowerPoint</Application>
  <PresentationFormat>On-screen Show (4:3)</PresentationFormat>
  <Paragraphs>468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Equity</vt:lpstr>
      <vt:lpstr>Slide 1</vt:lpstr>
      <vt:lpstr>WELCOME</vt:lpstr>
      <vt:lpstr>DISCUSSION TOPICS</vt:lpstr>
      <vt:lpstr>CREDITS AND GRADUATION PLANS</vt:lpstr>
      <vt:lpstr>COURSE REQUIREMENTS FOR  THE  FOUNDATION PLAN</vt:lpstr>
      <vt:lpstr>COURSE REQUIREMENTS FOR  THE  FOUNDATION PLAN</vt:lpstr>
      <vt:lpstr>CREDITS AND GRADUATION PLANS</vt:lpstr>
      <vt:lpstr>ENDORSEMENTS</vt:lpstr>
      <vt:lpstr>ENDORSEMENT AREA 1  STEM </vt:lpstr>
      <vt:lpstr>ENDORSEMENT AREA 2 Business &amp; Industry</vt:lpstr>
      <vt:lpstr>ENDORSEMENT AREA 2 Business &amp; Industry</vt:lpstr>
      <vt:lpstr>ENDORSEMENT AREA 2 Business &amp; Industry</vt:lpstr>
      <vt:lpstr>ENDORSEMENT AREA 2 Business &amp; Industry</vt:lpstr>
      <vt:lpstr>ENDORSEMENT AREA 2 Business &amp; Industry</vt:lpstr>
      <vt:lpstr>ENDORSEMENT AREA 2 Business &amp; Industry</vt:lpstr>
      <vt:lpstr>ENDORSEMENT AREA 2 Business &amp; Industry</vt:lpstr>
      <vt:lpstr>ENDORSEMENT AREA 3 Public Services</vt:lpstr>
      <vt:lpstr>ENDORSEMENT AREA 3 Public Services</vt:lpstr>
      <vt:lpstr>ENDORSEMENT AREA 4 Arts &amp; Humanities</vt:lpstr>
      <vt:lpstr>ENDORSEMENT AREA 4 Arts &amp; Humanities</vt:lpstr>
      <vt:lpstr>ENDORSEMENT AREA 5 Multidisciplinary Studies</vt:lpstr>
      <vt:lpstr>Performance Acknowledgements</vt:lpstr>
      <vt:lpstr>GRADUATION REQUIREMENTS</vt:lpstr>
      <vt:lpstr>COLLEGIATE ACADEMY</vt:lpstr>
      <vt:lpstr>Slide 25</vt:lpstr>
      <vt:lpstr>Slide 26</vt:lpstr>
      <vt:lpstr>COLLEGIATE ACADEMY &amp; DUAL CREDIT MEETING</vt:lpstr>
      <vt:lpstr>9TH GRADE REQUIRED COURSES</vt:lpstr>
      <vt:lpstr>REQUIRED COURSES DURING HIGH SCHOOL</vt:lpstr>
      <vt:lpstr>REQUIRED COURSES DURING HIGH SCHOOL</vt:lpstr>
      <vt:lpstr>9TH GRADE ELECTIVES</vt:lpstr>
      <vt:lpstr>FOUR YEAR PLAN FOR HIGH SCHOOL</vt:lpstr>
      <vt:lpstr>COURSE SELECTION PROCESS</vt:lpstr>
      <vt:lpstr>REMIND 101</vt:lpstr>
      <vt:lpstr>Slide 35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264</cp:revision>
  <dcterms:created xsi:type="dcterms:W3CDTF">2013-04-10T13:40:42Z</dcterms:created>
  <dcterms:modified xsi:type="dcterms:W3CDTF">2014-03-04T22:34:33Z</dcterms:modified>
</cp:coreProperties>
</file>